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6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3" r:id="rId16"/>
    <p:sldId id="272" r:id="rId17"/>
    <p:sldId id="270" r:id="rId18"/>
    <p:sldId id="271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816" autoAdjust="0"/>
  </p:normalViewPr>
  <p:slideViewPr>
    <p:cSldViewPr snapToGrid="0">
      <p:cViewPr>
        <p:scale>
          <a:sx n="96" d="100"/>
          <a:sy n="96" d="100"/>
        </p:scale>
        <p:origin x="60" y="3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png>
</file>

<file path=ppt/media/image6.gif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2B320-2AA6-47F1-81FA-36DC46A81802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EABA06-3F7D-4AD2-B5CF-0DE9E740B39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9854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EABA06-3F7D-4AD2-B5CF-0DE9E740B39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99227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195234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4604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9167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7170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45222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6346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93440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8052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9440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8849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76224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21746F5A-23DE-4E24-99E9-4CD60ED9BC2F}" type="datetimeFigureOut">
              <a:rPr lang="it-IT" smtClean="0"/>
              <a:t>03/03/2025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FF12513F-6E7F-4A7E-9C1D-DD7E4A24297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9928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DF4D48-AD80-A47A-81B9-89FE1FCFD5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it-IT" dirty="0"/>
              <a:t>Predizione del primario di uno sciame di raggi cosmici attraverso un modello di Random </a:t>
            </a:r>
            <a:r>
              <a:rPr lang="it-IT" dirty="0" err="1"/>
              <a:t>Forest</a:t>
            </a:r>
            <a:endParaRPr lang="it-IT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FA03854-12D6-97B8-8C48-9E194419FA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50" y="4909553"/>
            <a:ext cx="5237782" cy="1676090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79C400B2-9C5F-4736-61CC-7113A6A34518}"/>
              </a:ext>
            </a:extLst>
          </p:cNvPr>
          <p:cNvSpPr txBox="1"/>
          <p:nvPr/>
        </p:nvSpPr>
        <p:spPr>
          <a:xfrm>
            <a:off x="6968505" y="4909553"/>
            <a:ext cx="449024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/>
              <a:t>Matteo LEZZI</a:t>
            </a:r>
          </a:p>
          <a:p>
            <a:endParaRPr lang="it-IT" dirty="0"/>
          </a:p>
          <a:p>
            <a:r>
              <a:rPr lang="it-IT" dirty="0"/>
              <a:t>Laboratorio di analisi dati</a:t>
            </a:r>
          </a:p>
          <a:p>
            <a:endParaRPr lang="it-IT" dirty="0"/>
          </a:p>
          <a:p>
            <a:r>
              <a:rPr lang="it-IT" dirty="0"/>
              <a:t>Anno Accademico 2024/2025</a:t>
            </a:r>
          </a:p>
        </p:txBody>
      </p:sp>
    </p:spTree>
    <p:extLst>
      <p:ext uri="{BB962C8B-B14F-4D97-AF65-F5344CB8AC3E}">
        <p14:creationId xmlns:p14="http://schemas.microsoft.com/office/powerpoint/2010/main" val="561888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C6518EE-4A41-85DD-2820-ED6C9A4F3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4492C92-2727-E1F8-BD90-3C2C475646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508" y="1918607"/>
            <a:ext cx="4510278" cy="4351337"/>
          </a:xfrm>
        </p:spPr>
        <p:txBody>
          <a:bodyPr/>
          <a:lstStyle/>
          <a:p>
            <a:r>
              <a:rPr lang="it-IT" dirty="0"/>
              <a:t>L’algoritmo di Random </a:t>
            </a:r>
            <a:r>
              <a:rPr lang="it-IT" dirty="0" err="1"/>
              <a:t>Forest</a:t>
            </a:r>
            <a:r>
              <a:rPr lang="it-IT" dirty="0"/>
              <a:t> va a </a:t>
            </a:r>
            <a:r>
              <a:rPr lang="it-IT" b="1" dirty="0"/>
              <a:t>confrontare </a:t>
            </a:r>
            <a:r>
              <a:rPr lang="it-IT" dirty="0"/>
              <a:t>i </a:t>
            </a:r>
            <a:r>
              <a:rPr lang="it-IT" b="1" dirty="0"/>
              <a:t>risultati</a:t>
            </a:r>
            <a:r>
              <a:rPr lang="it-IT" dirty="0"/>
              <a:t> di ognuno degli alberi decisionali ed effettua la sua scelta andando a </a:t>
            </a:r>
            <a:r>
              <a:rPr lang="it-IT" b="1" dirty="0"/>
              <a:t>prendere</a:t>
            </a:r>
            <a:r>
              <a:rPr lang="it-IT" dirty="0"/>
              <a:t> il </a:t>
            </a:r>
            <a:r>
              <a:rPr lang="it-IT" b="1" dirty="0"/>
              <a:t>valore </a:t>
            </a:r>
            <a:r>
              <a:rPr lang="it-IT" dirty="0"/>
              <a:t>del target che viene </a:t>
            </a:r>
            <a:r>
              <a:rPr lang="it-IT" b="1" dirty="0"/>
              <a:t>ottenuto</a:t>
            </a:r>
            <a:r>
              <a:rPr lang="it-IT" dirty="0"/>
              <a:t> </a:t>
            </a:r>
            <a:r>
              <a:rPr lang="it-IT" b="1" dirty="0"/>
              <a:t>più frequentemente </a:t>
            </a:r>
            <a:r>
              <a:rPr lang="it-IT" dirty="0"/>
              <a:t>nei singoli alberi.</a:t>
            </a:r>
          </a:p>
          <a:p>
            <a:r>
              <a:rPr lang="it-IT" dirty="0"/>
              <a:t>L’algoritmo è equivalente al caso di una persona che va a </a:t>
            </a:r>
            <a:r>
              <a:rPr lang="it-IT" b="1" dirty="0"/>
              <a:t>confrontarsi</a:t>
            </a:r>
            <a:r>
              <a:rPr lang="it-IT" dirty="0"/>
              <a:t> </a:t>
            </a:r>
            <a:r>
              <a:rPr lang="it-IT" b="1" dirty="0"/>
              <a:t>singolarmente</a:t>
            </a:r>
            <a:r>
              <a:rPr lang="it-IT" dirty="0"/>
              <a:t> con un certo numero di amici con </a:t>
            </a:r>
            <a:r>
              <a:rPr lang="it-IT" b="1" dirty="0"/>
              <a:t>background</a:t>
            </a:r>
            <a:r>
              <a:rPr lang="it-IT" dirty="0"/>
              <a:t> sociale e valoriale </a:t>
            </a:r>
            <a:r>
              <a:rPr lang="it-IT" b="1" dirty="0"/>
              <a:t>differente</a:t>
            </a:r>
            <a:r>
              <a:rPr lang="it-IT" dirty="0"/>
              <a:t> nel prendere una determinata decisione.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6176E6C-0193-1934-CB84-6929B58E29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5386" y="2204358"/>
            <a:ext cx="5037364" cy="2833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1166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7E30EB-F8D1-5014-CC1D-67517A305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067E998-CBDE-670D-D21E-EDA66E153B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49700" y="2041070"/>
            <a:ext cx="7424928" cy="4351337"/>
          </a:xfrm>
        </p:spPr>
        <p:txBody>
          <a:bodyPr>
            <a:normAutofit lnSpcReduction="10000"/>
          </a:bodyPr>
          <a:lstStyle/>
          <a:p>
            <a:r>
              <a:rPr lang="it-IT" dirty="0"/>
              <a:t>Si applica l’algoritmo di Random </a:t>
            </a:r>
            <a:r>
              <a:rPr lang="it-IT" dirty="0" err="1"/>
              <a:t>Forest</a:t>
            </a:r>
            <a:r>
              <a:rPr lang="it-IT" dirty="0"/>
              <a:t> attraverso il linguaggio di programmazione </a:t>
            </a:r>
            <a:r>
              <a:rPr lang="it-IT" b="1" dirty="0"/>
              <a:t>Python</a:t>
            </a:r>
            <a:r>
              <a:rPr lang="it-IT" dirty="0"/>
              <a:t>, in particolar modo si sfruttano le librerie: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/>
              <a:t>Le librerie </a:t>
            </a:r>
            <a:r>
              <a:rPr lang="it-IT" dirty="0" err="1"/>
              <a:t>pandas</a:t>
            </a:r>
            <a:r>
              <a:rPr lang="it-IT" dirty="0"/>
              <a:t>, </a:t>
            </a:r>
            <a:r>
              <a:rPr lang="it-IT" dirty="0" err="1"/>
              <a:t>matplotlib</a:t>
            </a:r>
            <a:r>
              <a:rPr lang="it-IT" dirty="0"/>
              <a:t>, </a:t>
            </a:r>
            <a:r>
              <a:rPr lang="it-IT" dirty="0" err="1"/>
              <a:t>numpy</a:t>
            </a:r>
            <a:r>
              <a:rPr lang="it-IT" dirty="0"/>
              <a:t> e </a:t>
            </a:r>
            <a:r>
              <a:rPr lang="it-IT" dirty="0" err="1"/>
              <a:t>sklearn</a:t>
            </a:r>
            <a:r>
              <a:rPr lang="it-IT" dirty="0"/>
              <a:t> vengono utilizzate per l</a:t>
            </a:r>
            <a:r>
              <a:rPr lang="it-IT" b="1" dirty="0"/>
              <a:t>’analisi</a:t>
            </a:r>
            <a:r>
              <a:rPr lang="it-IT" dirty="0"/>
              <a:t> e </a:t>
            </a:r>
            <a:r>
              <a:rPr lang="it-IT" b="1" dirty="0"/>
              <a:t>visualizzazione dati </a:t>
            </a:r>
            <a:r>
              <a:rPr lang="it-IT" dirty="0"/>
              <a:t>mentre </a:t>
            </a:r>
            <a:r>
              <a:rPr lang="it-IT" dirty="0" err="1"/>
              <a:t>uproot</a:t>
            </a:r>
            <a:r>
              <a:rPr lang="it-IT" dirty="0"/>
              <a:t> per caricare file utilizzati solitamente nel framework ROOT</a:t>
            </a:r>
          </a:p>
          <a:p>
            <a:r>
              <a:rPr lang="it-IT" dirty="0"/>
              <a:t>Viene utilizzato per la visualizzazione dei risultati l’ambiente interattivo </a:t>
            </a:r>
            <a:r>
              <a:rPr lang="it-IT" b="1" dirty="0" err="1"/>
              <a:t>Jupyter</a:t>
            </a:r>
            <a:r>
              <a:rPr lang="it-IT" b="1" dirty="0"/>
              <a:t> Notebook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436C2A90-1B01-052D-1F14-34D8BAE4B6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7758" y="3148636"/>
            <a:ext cx="7816870" cy="106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242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05FF8E-D614-D8E7-DE06-AD0E8EB86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 – protoni/ferri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3AE96BD0-B0DE-9957-73F0-5E19B86D2C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791" y="1906233"/>
            <a:ext cx="7388943" cy="4351338"/>
          </a:xfrm>
        </p:spPr>
      </p:pic>
      <p:cxnSp>
        <p:nvCxnSpPr>
          <p:cNvPr id="19" name="Connettore 2 18">
            <a:extLst>
              <a:ext uri="{FF2B5EF4-FFF2-40B4-BE49-F238E27FC236}">
                <a16:creationId xmlns:a16="http://schemas.microsoft.com/office/drawing/2014/main" id="{D56F0985-BB34-EB86-8EAF-AAA577406DE7}"/>
              </a:ext>
            </a:extLst>
          </p:cNvPr>
          <p:cNvCxnSpPr/>
          <p:nvPr/>
        </p:nvCxnSpPr>
        <p:spPr>
          <a:xfrm>
            <a:off x="2506435" y="2498272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2 19">
            <a:extLst>
              <a:ext uri="{FF2B5EF4-FFF2-40B4-BE49-F238E27FC236}">
                <a16:creationId xmlns:a16="http://schemas.microsoft.com/office/drawing/2014/main" id="{3E76C54C-5FED-D9D5-68F7-B0867AAAC568}"/>
              </a:ext>
            </a:extLst>
          </p:cNvPr>
          <p:cNvCxnSpPr/>
          <p:nvPr/>
        </p:nvCxnSpPr>
        <p:spPr>
          <a:xfrm>
            <a:off x="2506435" y="3393622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2 20">
            <a:extLst>
              <a:ext uri="{FF2B5EF4-FFF2-40B4-BE49-F238E27FC236}">
                <a16:creationId xmlns:a16="http://schemas.microsoft.com/office/drawing/2014/main" id="{8778F740-3FB4-CC9D-E517-45B84F2CEE5E}"/>
              </a:ext>
            </a:extLst>
          </p:cNvPr>
          <p:cNvCxnSpPr/>
          <p:nvPr/>
        </p:nvCxnSpPr>
        <p:spPr>
          <a:xfrm>
            <a:off x="2506434" y="5380650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B7CCEF97-0486-D5B7-E47F-62889D43A0F1}"/>
              </a:ext>
            </a:extLst>
          </p:cNvPr>
          <p:cNvSpPr txBox="1"/>
          <p:nvPr/>
        </p:nvSpPr>
        <p:spPr>
          <a:xfrm>
            <a:off x="272779" y="2280862"/>
            <a:ext cx="23349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Vengono definite le </a:t>
            </a:r>
            <a:r>
              <a:rPr lang="it-IT" sz="1400" b="1" dirty="0" err="1"/>
              <a:t>path</a:t>
            </a:r>
            <a:r>
              <a:rPr lang="it-IT" sz="1400" dirty="0"/>
              <a:t> per i file root</a:t>
            </a:r>
          </a:p>
        </p:txBody>
      </p:sp>
      <p:sp>
        <p:nvSpPr>
          <p:cNvPr id="24" name="CasellaDiTesto 23">
            <a:extLst>
              <a:ext uri="{FF2B5EF4-FFF2-40B4-BE49-F238E27FC236}">
                <a16:creationId xmlns:a16="http://schemas.microsoft.com/office/drawing/2014/main" id="{333B6B12-7A7E-9BDB-97B1-B77B8C7FD13B}"/>
              </a:ext>
            </a:extLst>
          </p:cNvPr>
          <p:cNvSpPr txBox="1"/>
          <p:nvPr/>
        </p:nvSpPr>
        <p:spPr>
          <a:xfrm>
            <a:off x="230839" y="2979963"/>
            <a:ext cx="206206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Viene aperto il primo file, </a:t>
            </a:r>
            <a:r>
              <a:rPr lang="it-IT" sz="1400" b="1" dirty="0"/>
              <a:t>estrapolato</a:t>
            </a:r>
            <a:r>
              <a:rPr lang="it-IT" sz="1400" dirty="0"/>
              <a:t> il </a:t>
            </a:r>
            <a:r>
              <a:rPr lang="it-IT" sz="1400" b="1" dirty="0"/>
              <a:t>Tree</a:t>
            </a:r>
            <a:r>
              <a:rPr lang="it-IT" sz="1400" dirty="0"/>
              <a:t>, definito il </a:t>
            </a:r>
            <a:r>
              <a:rPr lang="it-IT" sz="1400" b="1" dirty="0" err="1"/>
              <a:t>dataframe</a:t>
            </a:r>
            <a:r>
              <a:rPr lang="it-IT" sz="1400" dirty="0"/>
              <a:t> e creato un nuovo array per il numero di muoni a terra, ovvero l’ultimo valore per l’array di Mu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340094E4-B300-2A22-774F-F789578DFD2E}"/>
              </a:ext>
            </a:extLst>
          </p:cNvPr>
          <p:cNvSpPr txBox="1"/>
          <p:nvPr/>
        </p:nvSpPr>
        <p:spPr>
          <a:xfrm>
            <a:off x="206656" y="5124815"/>
            <a:ext cx="22963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/>
              <a:t>Si stampano i primi valori del dataset per i parametri del protone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C6E69DD-C97C-0E14-D76B-B478C714C2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7791" y="6306103"/>
            <a:ext cx="7458942" cy="514853"/>
          </a:xfrm>
          <a:prstGeom prst="rect">
            <a:avLst/>
          </a:prstGeom>
        </p:spPr>
      </p:pic>
      <p:cxnSp>
        <p:nvCxnSpPr>
          <p:cNvPr id="6" name="Connettore 2 5">
            <a:extLst>
              <a:ext uri="{FF2B5EF4-FFF2-40B4-BE49-F238E27FC236}">
                <a16:creationId xmlns:a16="http://schemas.microsoft.com/office/drawing/2014/main" id="{6030FDB9-B35D-8601-E799-50DEF5D8D5B9}"/>
              </a:ext>
            </a:extLst>
          </p:cNvPr>
          <p:cNvCxnSpPr/>
          <p:nvPr/>
        </p:nvCxnSpPr>
        <p:spPr>
          <a:xfrm>
            <a:off x="2503008" y="6563529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70935F6-87B8-FED3-E1B9-932BFF24D7FF}"/>
              </a:ext>
            </a:extLst>
          </p:cNvPr>
          <p:cNvSpPr txBox="1"/>
          <p:nvPr/>
        </p:nvSpPr>
        <p:spPr>
          <a:xfrm>
            <a:off x="189904" y="6119711"/>
            <a:ext cx="2296352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/>
              <a:t>Si osserva se sono presenti valori di </a:t>
            </a:r>
            <a:r>
              <a:rPr lang="it-IT" sz="1400" dirty="0" err="1"/>
              <a:t>Xmax</a:t>
            </a:r>
            <a:r>
              <a:rPr lang="it-IT" sz="1400" dirty="0"/>
              <a:t> non fisici</a:t>
            </a:r>
          </a:p>
        </p:txBody>
      </p:sp>
    </p:spTree>
    <p:extLst>
      <p:ext uri="{BB962C8B-B14F-4D97-AF65-F5344CB8AC3E}">
        <p14:creationId xmlns:p14="http://schemas.microsoft.com/office/powerpoint/2010/main" val="353540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F52737-553C-9F5A-AF04-653E72FBA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 – protoni/ferri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E452645-73E7-9445-4664-1D74CF485B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1612" y="1870364"/>
            <a:ext cx="7461210" cy="4351338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25E67EA5-B26D-AC6D-D4FD-B6A0949E66D8}"/>
              </a:ext>
            </a:extLst>
          </p:cNvPr>
          <p:cNvSpPr txBox="1"/>
          <p:nvPr/>
        </p:nvSpPr>
        <p:spPr>
          <a:xfrm>
            <a:off x="375556" y="3168870"/>
            <a:ext cx="258807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Viene eseguito lo stesso processo per il file che contiene i valori delle variabili per la cascata che ha come primario il ferro</a:t>
            </a:r>
          </a:p>
        </p:txBody>
      </p:sp>
    </p:spTree>
    <p:extLst>
      <p:ext uri="{BB962C8B-B14F-4D97-AF65-F5344CB8AC3E}">
        <p14:creationId xmlns:p14="http://schemas.microsoft.com/office/powerpoint/2010/main" val="3020178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D185633-2554-5B26-D39D-786FCEA91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 – protoni/ferri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C75800A-D67B-3E33-89FC-5FCD356001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6655" y="1933997"/>
            <a:ext cx="7380514" cy="4351338"/>
          </a:xfrm>
        </p:spPr>
      </p:pic>
      <p:cxnSp>
        <p:nvCxnSpPr>
          <p:cNvPr id="7" name="Connettore 2 6">
            <a:extLst>
              <a:ext uri="{FF2B5EF4-FFF2-40B4-BE49-F238E27FC236}">
                <a16:creationId xmlns:a16="http://schemas.microsoft.com/office/drawing/2014/main" id="{26CFCA39-463F-9C6A-4ED8-37DE0029A9FC}"/>
              </a:ext>
            </a:extLst>
          </p:cNvPr>
          <p:cNvCxnSpPr/>
          <p:nvPr/>
        </p:nvCxnSpPr>
        <p:spPr>
          <a:xfrm>
            <a:off x="2198938" y="2320247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2 8">
            <a:extLst>
              <a:ext uri="{FF2B5EF4-FFF2-40B4-BE49-F238E27FC236}">
                <a16:creationId xmlns:a16="http://schemas.microsoft.com/office/drawing/2014/main" id="{C7900344-D211-5931-5FED-E79A7DF81BC7}"/>
              </a:ext>
            </a:extLst>
          </p:cNvPr>
          <p:cNvCxnSpPr/>
          <p:nvPr/>
        </p:nvCxnSpPr>
        <p:spPr>
          <a:xfrm>
            <a:off x="2198938" y="5500417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154477CA-301E-4FE9-5936-FAF7BA165E10}"/>
              </a:ext>
            </a:extLst>
          </p:cNvPr>
          <p:cNvSpPr txBox="1"/>
          <p:nvPr/>
        </p:nvSpPr>
        <p:spPr>
          <a:xfrm>
            <a:off x="0" y="1933997"/>
            <a:ext cx="234669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Viene definita una nuova variabile </a:t>
            </a:r>
            <a:r>
              <a:rPr lang="it-IT" sz="1400" b="1" dirty="0"/>
              <a:t>‘ label </a:t>
            </a:r>
            <a:r>
              <a:rPr lang="it-IT" sz="1400" dirty="0"/>
              <a:t>‘, quindi un array nei </a:t>
            </a:r>
            <a:r>
              <a:rPr lang="it-IT" sz="1400" dirty="0" err="1"/>
              <a:t>dataframe</a:t>
            </a:r>
            <a:r>
              <a:rPr lang="it-IT" sz="1400" dirty="0"/>
              <a:t>, a cui è associato un </a:t>
            </a:r>
            <a:r>
              <a:rPr lang="it-IT" sz="1400" b="1" dirty="0"/>
              <a:t>diverso valore per protoni e ferri.</a:t>
            </a:r>
          </a:p>
          <a:p>
            <a:r>
              <a:rPr lang="it-IT" sz="1400" dirty="0"/>
              <a:t>Quindi i </a:t>
            </a:r>
            <a:r>
              <a:rPr lang="it-IT" sz="1400" b="1" dirty="0"/>
              <a:t>due </a:t>
            </a:r>
            <a:r>
              <a:rPr lang="it-IT" sz="1400" b="1" dirty="0" err="1"/>
              <a:t>dataframe</a:t>
            </a:r>
            <a:r>
              <a:rPr lang="it-IT" sz="1400" dirty="0"/>
              <a:t> vengono</a:t>
            </a:r>
            <a:r>
              <a:rPr lang="it-IT" sz="1400" b="1" dirty="0"/>
              <a:t> uniti </a:t>
            </a:r>
            <a:r>
              <a:rPr lang="it-IT" sz="1400" dirty="0"/>
              <a:t>per essere utilizzati nell’allenamento del modello.</a:t>
            </a: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DA76D341-9E8C-4D12-5470-0401CE70033C}"/>
              </a:ext>
            </a:extLst>
          </p:cNvPr>
          <p:cNvSpPr txBox="1"/>
          <p:nvPr/>
        </p:nvSpPr>
        <p:spPr>
          <a:xfrm>
            <a:off x="0" y="4481045"/>
            <a:ext cx="263677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/>
              <a:t>I </a:t>
            </a:r>
            <a:r>
              <a:rPr lang="it-IT" sz="1400" b="1" dirty="0"/>
              <a:t>dati </a:t>
            </a:r>
            <a:r>
              <a:rPr lang="it-IT" sz="1400" dirty="0"/>
              <a:t>vengono </a:t>
            </a:r>
            <a:r>
              <a:rPr lang="it-IT" sz="1400" b="1" dirty="0"/>
              <a:t>divisi </a:t>
            </a:r>
            <a:r>
              <a:rPr lang="it-IT" sz="1400" dirty="0"/>
              <a:t>tra quelli utilizzati per l’allenamento e quelli per il test del modello. Vengono </a:t>
            </a:r>
          </a:p>
          <a:p>
            <a:r>
              <a:rPr lang="it-IT" sz="1400" dirty="0"/>
              <a:t>definite le </a:t>
            </a:r>
            <a:r>
              <a:rPr lang="it-IT" sz="1400" b="1" dirty="0"/>
              <a:t>features</a:t>
            </a:r>
            <a:r>
              <a:rPr lang="it-IT" sz="1400" dirty="0"/>
              <a:t> da utilizzare e il modello, è eseguito il </a:t>
            </a:r>
            <a:r>
              <a:rPr lang="it-IT" sz="1400" b="1" dirty="0" err="1"/>
              <a:t>fit</a:t>
            </a:r>
            <a:r>
              <a:rPr lang="it-IT" sz="1400" dirty="0"/>
              <a:t> e calcolata la sua </a:t>
            </a:r>
            <a:r>
              <a:rPr lang="it-IT" sz="1400" b="1" dirty="0"/>
              <a:t>accuratezza.</a:t>
            </a:r>
          </a:p>
        </p:txBody>
      </p:sp>
    </p:spTree>
    <p:extLst>
      <p:ext uri="{BB962C8B-B14F-4D97-AF65-F5344CB8AC3E}">
        <p14:creationId xmlns:p14="http://schemas.microsoft.com/office/powerpoint/2010/main" val="1350749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063794-A936-9C5C-92D8-4D57143F9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 – protoni/ferri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FBD67B1F-2B5B-C1FF-703B-01CBC05A18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611" y="2026600"/>
            <a:ext cx="7614901" cy="1402400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92246BD9-F881-9484-3D4B-FC1132DE48FB}"/>
              </a:ext>
            </a:extLst>
          </p:cNvPr>
          <p:cNvSpPr txBox="1"/>
          <p:nvPr/>
        </p:nvSpPr>
        <p:spPr>
          <a:xfrm>
            <a:off x="161841" y="2106054"/>
            <a:ext cx="275129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Viene eseguito il tuning del modello attraverso una </a:t>
            </a:r>
            <a:r>
              <a:rPr lang="it-IT" sz="1400" dirty="0" err="1"/>
              <a:t>grid</a:t>
            </a:r>
            <a:r>
              <a:rPr lang="it-IT" sz="1400" dirty="0"/>
              <a:t> </a:t>
            </a:r>
            <a:r>
              <a:rPr lang="it-IT" sz="1400" dirty="0" err="1"/>
              <a:t>search</a:t>
            </a:r>
            <a:r>
              <a:rPr lang="it-IT" sz="1400" dirty="0"/>
              <a:t>, ovvero una funzione che effettua un test su alcune combinazioni di parametri per scegliere quella migliore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3B0BEFA2-BAA1-917D-C3CE-33E7F68D71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9611" y="3926119"/>
            <a:ext cx="7614902" cy="1583744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CD52C53-6714-0639-49B8-62F8F50E6C06}"/>
              </a:ext>
            </a:extLst>
          </p:cNvPr>
          <p:cNvSpPr txBox="1"/>
          <p:nvPr/>
        </p:nvSpPr>
        <p:spPr>
          <a:xfrm>
            <a:off x="443714" y="4278617"/>
            <a:ext cx="246941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Il modello è infatti leggermente migliorato nella predizione</a:t>
            </a:r>
          </a:p>
        </p:txBody>
      </p:sp>
    </p:spTree>
    <p:extLst>
      <p:ext uri="{BB962C8B-B14F-4D97-AF65-F5344CB8AC3E}">
        <p14:creationId xmlns:p14="http://schemas.microsoft.com/office/powerpoint/2010/main" val="784699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8F3B53-1BED-D906-978C-5FA0A79C2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 – protoni/fotoni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177E1EC1-56E9-3ADC-4DB2-71EFEEC1C4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569" y="1950699"/>
            <a:ext cx="7495813" cy="533556"/>
          </a:xfr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4EA1CE5-85CE-5E1C-2DF3-EF78B66227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9" r="-855"/>
          <a:stretch/>
        </p:blipFill>
        <p:spPr>
          <a:xfrm>
            <a:off x="3592569" y="2613727"/>
            <a:ext cx="7561579" cy="533556"/>
          </a:xfrm>
          <a:prstGeom prst="rect">
            <a:avLst/>
          </a:prstGeom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E7937707-876C-5E12-C8C2-E9826DD53E95}"/>
              </a:ext>
            </a:extLst>
          </p:cNvPr>
          <p:cNvSpPr txBox="1"/>
          <p:nvPr/>
        </p:nvSpPr>
        <p:spPr>
          <a:xfrm>
            <a:off x="56644" y="2007201"/>
            <a:ext cx="25409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Nel caso di protoni e fotoni in dipendenza dall’energia sono presenti valori di </a:t>
            </a:r>
            <a:r>
              <a:rPr lang="it-IT" sz="1400" dirty="0" err="1"/>
              <a:t>Xmax</a:t>
            </a:r>
            <a:r>
              <a:rPr lang="it-IT" sz="1400" dirty="0"/>
              <a:t> non fisici</a:t>
            </a:r>
          </a:p>
        </p:txBody>
      </p:sp>
      <p:cxnSp>
        <p:nvCxnSpPr>
          <p:cNvPr id="11" name="Connettore 2 10">
            <a:extLst>
              <a:ext uri="{FF2B5EF4-FFF2-40B4-BE49-F238E27FC236}">
                <a16:creationId xmlns:a16="http://schemas.microsoft.com/office/drawing/2014/main" id="{04F66DB9-13AA-4EF6-5584-27A9202C7FD0}"/>
              </a:ext>
            </a:extLst>
          </p:cNvPr>
          <p:cNvCxnSpPr/>
          <p:nvPr/>
        </p:nvCxnSpPr>
        <p:spPr>
          <a:xfrm>
            <a:off x="2425515" y="2360707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2 11">
            <a:extLst>
              <a:ext uri="{FF2B5EF4-FFF2-40B4-BE49-F238E27FC236}">
                <a16:creationId xmlns:a16="http://schemas.microsoft.com/office/drawing/2014/main" id="{EF23E0CF-7839-7885-F350-5AF9954D9318}"/>
              </a:ext>
            </a:extLst>
          </p:cNvPr>
          <p:cNvCxnSpPr/>
          <p:nvPr/>
        </p:nvCxnSpPr>
        <p:spPr>
          <a:xfrm>
            <a:off x="2425515" y="3623065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0D613C26-FF13-39C8-271C-9880973A9EA3}"/>
              </a:ext>
            </a:extLst>
          </p:cNvPr>
          <p:cNvCxnSpPr/>
          <p:nvPr/>
        </p:nvCxnSpPr>
        <p:spPr>
          <a:xfrm>
            <a:off x="2425513" y="4600853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>
            <a:extLst>
              <a:ext uri="{FF2B5EF4-FFF2-40B4-BE49-F238E27FC236}">
                <a16:creationId xmlns:a16="http://schemas.microsoft.com/office/drawing/2014/main" id="{4EED457B-B84C-E5BA-8C2A-D95EB662BBE6}"/>
              </a:ext>
            </a:extLst>
          </p:cNvPr>
          <p:cNvCxnSpPr/>
          <p:nvPr/>
        </p:nvCxnSpPr>
        <p:spPr>
          <a:xfrm>
            <a:off x="2425514" y="5586732"/>
            <a:ext cx="10613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E21ACB95-0234-1627-34F0-3CB5242E62EA}"/>
              </a:ext>
            </a:extLst>
          </p:cNvPr>
          <p:cNvSpPr txBox="1"/>
          <p:nvPr/>
        </p:nvSpPr>
        <p:spPr>
          <a:xfrm>
            <a:off x="56644" y="3099150"/>
            <a:ext cx="25409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Viene creato un nuovo </a:t>
            </a:r>
            <a:r>
              <a:rPr lang="it-IT" sz="1400" dirty="0" err="1"/>
              <a:t>dataframe</a:t>
            </a:r>
            <a:r>
              <a:rPr lang="it-IT" sz="1400" dirty="0"/>
              <a:t> dove vengono escluse le righe che contengono un valore di </a:t>
            </a:r>
            <a:r>
              <a:rPr lang="it-IT" sz="1400" dirty="0" err="1"/>
              <a:t>Xmax</a:t>
            </a:r>
            <a:r>
              <a:rPr lang="it-IT" sz="1400" dirty="0"/>
              <a:t> non fisico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8F8893CF-8FFA-E31D-2130-2FCCDD85B523}"/>
              </a:ext>
            </a:extLst>
          </p:cNvPr>
          <p:cNvSpPr txBox="1"/>
          <p:nvPr/>
        </p:nvSpPr>
        <p:spPr>
          <a:xfrm>
            <a:off x="-8578" y="4401754"/>
            <a:ext cx="2540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La differenza nel campione </a:t>
            </a:r>
          </a:p>
          <a:p>
            <a:r>
              <a:rPr lang="it-IT" sz="1400" dirty="0"/>
              <a:t>è piuttosto bassa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052C884F-7A96-D86F-D697-8280E315314A}"/>
              </a:ext>
            </a:extLst>
          </p:cNvPr>
          <p:cNvSpPr txBox="1"/>
          <p:nvPr/>
        </p:nvSpPr>
        <p:spPr>
          <a:xfrm>
            <a:off x="56644" y="5379541"/>
            <a:ext cx="25409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Viene eseguito lo stesso modello del caso precedente</a:t>
            </a:r>
          </a:p>
        </p:txBody>
      </p:sp>
      <p:pic>
        <p:nvPicPr>
          <p:cNvPr id="20" name="Immagine 19">
            <a:extLst>
              <a:ext uri="{FF2B5EF4-FFF2-40B4-BE49-F238E27FC236}">
                <a16:creationId xmlns:a16="http://schemas.microsoft.com/office/drawing/2014/main" id="{5A3711CF-4C51-CD20-1717-62A817C660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2568" y="3477140"/>
            <a:ext cx="7495814" cy="298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850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20E69F-B5FD-5E1C-F7C8-F8559D113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 – protoni/ferri 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1CD96FB-2822-659C-094C-8BE126DA37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769" y="1925904"/>
            <a:ext cx="8152743" cy="4351338"/>
          </a:xfr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B9B1D161-B1AF-EBCA-CAF8-A6DEB0EF440D}"/>
              </a:ext>
            </a:extLst>
          </p:cNvPr>
          <p:cNvSpPr txBox="1"/>
          <p:nvPr/>
        </p:nvSpPr>
        <p:spPr>
          <a:xfrm>
            <a:off x="413655" y="3212538"/>
            <a:ext cx="213629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Viene fatto un </a:t>
            </a:r>
            <a:r>
              <a:rPr lang="it-IT" b="1" dirty="0"/>
              <a:t>ranking</a:t>
            </a:r>
            <a:r>
              <a:rPr lang="it-IT" dirty="0"/>
              <a:t> di quanto ogni </a:t>
            </a:r>
            <a:r>
              <a:rPr lang="it-IT" b="1" dirty="0"/>
              <a:t>feature </a:t>
            </a:r>
            <a:r>
              <a:rPr lang="it-IT" dirty="0"/>
              <a:t>pesi nella distinzione del primario</a:t>
            </a:r>
          </a:p>
        </p:txBody>
      </p:sp>
    </p:spTree>
    <p:extLst>
      <p:ext uri="{BB962C8B-B14F-4D97-AF65-F5344CB8AC3E}">
        <p14:creationId xmlns:p14="http://schemas.microsoft.com/office/powerpoint/2010/main" val="199217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3FE2B3-2E84-4F18-8BD8-452FB26B3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 – protoni/fotoni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4066B78-554E-884A-3D2B-A30BA117106B}"/>
              </a:ext>
            </a:extLst>
          </p:cNvPr>
          <p:cNvSpPr txBox="1"/>
          <p:nvPr/>
        </p:nvSpPr>
        <p:spPr>
          <a:xfrm>
            <a:off x="412693" y="3224411"/>
            <a:ext cx="20715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Viene eseguito lo stesso ranking nel caso di protoni e fotoni</a:t>
            </a:r>
          </a:p>
        </p:txBody>
      </p:sp>
      <p:pic>
        <p:nvPicPr>
          <p:cNvPr id="8" name="Segnaposto contenuto 7">
            <a:extLst>
              <a:ext uri="{FF2B5EF4-FFF2-40B4-BE49-F238E27FC236}">
                <a16:creationId xmlns:a16="http://schemas.microsoft.com/office/drawing/2014/main" id="{096F69A0-D838-F6EC-1B67-684E8BEDA1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4190" y="1901629"/>
            <a:ext cx="7986633" cy="4351338"/>
          </a:xfrm>
        </p:spPr>
      </p:pic>
    </p:spTree>
    <p:extLst>
      <p:ext uri="{BB962C8B-B14F-4D97-AF65-F5344CB8AC3E}">
        <p14:creationId xmlns:p14="http://schemas.microsoft.com/office/powerpoint/2010/main" val="18456579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37C4AEB-ED94-755D-D979-1EB977017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 – protoni/ferri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37A2E4C-B8CC-D004-3052-789964033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03" y="2075060"/>
            <a:ext cx="2627381" cy="1620173"/>
          </a:xfrm>
        </p:spPr>
        <p:txBody>
          <a:bodyPr/>
          <a:lstStyle/>
          <a:p>
            <a:r>
              <a:rPr lang="it-IT" dirty="0"/>
              <a:t>Essendo dei dati simulati si utilizza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F8271E0-A050-1D3A-C0BD-97B8EAAF27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529" y="2113236"/>
            <a:ext cx="8522203" cy="457773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F81D88C0-0B84-F15C-2FF4-99890FFF5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378"/>
          <a:stretch/>
        </p:blipFill>
        <p:spPr>
          <a:xfrm>
            <a:off x="6096000" y="2885145"/>
            <a:ext cx="4091873" cy="3873379"/>
          </a:xfrm>
          <a:prstGeom prst="rect">
            <a:avLst/>
          </a:prstGeom>
        </p:spPr>
      </p:pic>
      <p:pic>
        <p:nvPicPr>
          <p:cNvPr id="10" name="Immagine 9">
            <a:extLst>
              <a:ext uri="{FF2B5EF4-FFF2-40B4-BE49-F238E27FC236}">
                <a16:creationId xmlns:a16="http://schemas.microsoft.com/office/drawing/2014/main" id="{787B8EEC-5FF3-E5BD-1052-2891AAC40E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43"/>
          <a:stretch/>
        </p:blipFill>
        <p:spPr>
          <a:xfrm>
            <a:off x="722938" y="2885145"/>
            <a:ext cx="4245572" cy="3825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660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EEADE8C-977D-4975-1171-71D67976B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Caso scientifico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A1C9C84-6C03-237E-C5A8-5323AD6F3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922" y="2059260"/>
            <a:ext cx="4730714" cy="4351337"/>
          </a:xfrm>
        </p:spPr>
        <p:txBody>
          <a:bodyPr/>
          <a:lstStyle/>
          <a:p>
            <a:r>
              <a:rPr lang="it-IT" dirty="0"/>
              <a:t>I raggi cosmici sono definiti da particelle, dette </a:t>
            </a:r>
            <a:r>
              <a:rPr lang="it-IT" b="1" dirty="0"/>
              <a:t>primarie</a:t>
            </a:r>
            <a:r>
              <a:rPr lang="it-IT" dirty="0"/>
              <a:t>, ad alta energia che entrando a contatto con l’</a:t>
            </a:r>
            <a:r>
              <a:rPr lang="it-IT" b="1" dirty="0"/>
              <a:t>atmosfera</a:t>
            </a:r>
            <a:r>
              <a:rPr lang="it-IT" dirty="0"/>
              <a:t> terrestre</a:t>
            </a:r>
            <a:r>
              <a:rPr lang="it-IT" b="1" dirty="0"/>
              <a:t> </a:t>
            </a:r>
            <a:r>
              <a:rPr lang="it-IT" dirty="0"/>
              <a:t>generano</a:t>
            </a:r>
            <a:r>
              <a:rPr lang="it-IT" b="1" dirty="0"/>
              <a:t> </a:t>
            </a:r>
            <a:r>
              <a:rPr lang="it-IT" dirty="0"/>
              <a:t>una cascata di particelle secondarie, detta </a:t>
            </a:r>
            <a:r>
              <a:rPr lang="it-IT" b="1" dirty="0"/>
              <a:t>sciame</a:t>
            </a:r>
            <a:r>
              <a:rPr lang="it-IT" dirty="0"/>
              <a:t>. </a:t>
            </a:r>
          </a:p>
          <a:p>
            <a:endParaRPr lang="it-IT" dirty="0"/>
          </a:p>
          <a:p>
            <a:r>
              <a:rPr lang="it-IT" dirty="0"/>
              <a:t>L’osservatorio </a:t>
            </a:r>
            <a:r>
              <a:rPr lang="it-IT" b="1" dirty="0"/>
              <a:t>Pierre Auger </a:t>
            </a:r>
            <a:r>
              <a:rPr lang="it-IT" dirty="0"/>
              <a:t>in Argentina ha come scopo lo studio di raggi cosmici e dei loro sciami per comprenderne la loro </a:t>
            </a:r>
            <a:r>
              <a:rPr lang="it-IT" b="1" dirty="0"/>
              <a:t>origine</a:t>
            </a:r>
            <a:r>
              <a:rPr lang="it-IT" dirty="0"/>
              <a:t> e le loro caratteristiche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57768D1-1479-6332-D8A5-DCD57F9D3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687"/>
          <a:stretch/>
        </p:blipFill>
        <p:spPr>
          <a:xfrm>
            <a:off x="5663291" y="1976077"/>
            <a:ext cx="4954058" cy="3554901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F32C632-B6C0-C5FA-2AB2-02B829EBB4B8}"/>
              </a:ext>
            </a:extLst>
          </p:cNvPr>
          <p:cNvSpPr txBox="1"/>
          <p:nvPr/>
        </p:nvSpPr>
        <p:spPr>
          <a:xfrm>
            <a:off x="5837992" y="5815733"/>
            <a:ext cx="460465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- </a:t>
            </a:r>
            <a:r>
              <a:rPr lang="it-IT" sz="1400" dirty="0"/>
              <a:t>Rappresentazione grafica di uno sciame di raggi cosmici</a:t>
            </a:r>
          </a:p>
        </p:txBody>
      </p:sp>
    </p:spTree>
    <p:extLst>
      <p:ext uri="{BB962C8B-B14F-4D97-AF65-F5344CB8AC3E}">
        <p14:creationId xmlns:p14="http://schemas.microsoft.com/office/powerpoint/2010/main" val="36081650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EACFA8C-CAB4-76DA-BDAB-55D684179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Risultati – protoni/fotoni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34049DE-9C59-4DD2-42C4-DA80490FC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698"/>
          <a:stretch/>
        </p:blipFill>
        <p:spPr>
          <a:xfrm>
            <a:off x="6027271" y="2058514"/>
            <a:ext cx="4346720" cy="4149946"/>
          </a:xfrm>
        </p:spPr>
      </p:pic>
      <p:pic>
        <p:nvPicPr>
          <p:cNvPr id="6" name="Segnaposto contenuto 7">
            <a:extLst>
              <a:ext uri="{FF2B5EF4-FFF2-40B4-BE49-F238E27FC236}">
                <a16:creationId xmlns:a16="http://schemas.microsoft.com/office/drawing/2014/main" id="{D2D0655B-6B21-3D2F-405F-501F4137C4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113"/>
          <a:stretch/>
        </p:blipFill>
        <p:spPr>
          <a:xfrm>
            <a:off x="886379" y="2058514"/>
            <a:ext cx="4346720" cy="4162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398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81AD50-A302-ADF0-A2FA-2C6BD72E99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AD10A66-C3C5-F571-5C23-7F65E21741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4539" y="1828800"/>
            <a:ext cx="4613583" cy="5029200"/>
          </a:xfrm>
        </p:spPr>
        <p:txBody>
          <a:bodyPr>
            <a:normAutofit/>
          </a:bodyPr>
          <a:lstStyle/>
          <a:p>
            <a:r>
              <a:rPr lang="it-IT" dirty="0"/>
              <a:t>L’obiettivo del progetto è andare a </a:t>
            </a:r>
            <a:r>
              <a:rPr lang="it-IT" b="1" dirty="0"/>
              <a:t>predire</a:t>
            </a:r>
            <a:r>
              <a:rPr lang="it-IT" dirty="0"/>
              <a:t> la particella </a:t>
            </a:r>
            <a:r>
              <a:rPr lang="it-IT" b="1" dirty="0"/>
              <a:t>primaria</a:t>
            </a:r>
            <a:r>
              <a:rPr lang="it-IT" dirty="0"/>
              <a:t> di un raggio cosmico attraverso l’utilizzo di </a:t>
            </a:r>
            <a:r>
              <a:rPr lang="it-IT" b="1" dirty="0"/>
              <a:t>parametri fisici </a:t>
            </a:r>
            <a:r>
              <a:rPr lang="it-IT" dirty="0"/>
              <a:t>dello sciame creato da questa.</a:t>
            </a:r>
          </a:p>
          <a:p>
            <a:r>
              <a:rPr lang="it-IT" dirty="0"/>
              <a:t>I parametri utilizzati sono:</a:t>
            </a:r>
          </a:p>
          <a:p>
            <a:r>
              <a:rPr lang="it-IT" b="1" dirty="0"/>
              <a:t>Energia</a:t>
            </a:r>
            <a:r>
              <a:rPr lang="it-IT" dirty="0"/>
              <a:t>: l’energia della particella primaria definisce la dimensione dello sciame e l’intensità del segnale</a:t>
            </a:r>
          </a:p>
          <a:p>
            <a:r>
              <a:rPr lang="it-IT" b="1" dirty="0" err="1"/>
              <a:t>Xmax</a:t>
            </a:r>
            <a:r>
              <a:rPr lang="it-IT" b="1" dirty="0"/>
              <a:t>: </a:t>
            </a:r>
            <a:r>
              <a:rPr lang="it-IT" dirty="0"/>
              <a:t>ovvero la profondità atmosferica a cui lo sciame raggiunge il suo massimo sviluppo, infatti protoni e fotoni penetrano più a fondo rispetto a nuclei più pesanti prima di avere interazioni significative con l’atmosfera.</a:t>
            </a:r>
          </a:p>
          <a:p>
            <a:pPr marL="0" indent="0">
              <a:buNone/>
            </a:pP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EE9DFE1-E7EE-D730-46D9-2624A4F28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3535" y="1314450"/>
            <a:ext cx="4547508" cy="454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8574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8ACBCC-CB74-EAA7-085B-48EC9243E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Obiettivo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B7A5334-3E0E-6B6E-DA01-86B480B4E4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0614" y="1992085"/>
            <a:ext cx="4363322" cy="4351337"/>
          </a:xfrm>
        </p:spPr>
        <p:txBody>
          <a:bodyPr/>
          <a:lstStyle/>
          <a:p>
            <a:r>
              <a:rPr lang="it-IT" b="1" dirty="0"/>
              <a:t>Zenith</a:t>
            </a:r>
            <a:r>
              <a:rPr lang="it-IT" dirty="0"/>
              <a:t>: l’angolo di zenith del raggio determina la quantità di atmosfera che il raggio attraversa, per sciami verticali il percorso è minimo mentre per sciami inclinati è più lungo, questo pone una diversa produzione di particelle secondarie.</a:t>
            </a:r>
          </a:p>
          <a:p>
            <a:r>
              <a:rPr lang="it-IT" b="1" dirty="0"/>
              <a:t>Numero di muoni a terra</a:t>
            </a:r>
            <a:r>
              <a:rPr lang="it-IT" dirty="0"/>
              <a:t>: è un buon estimatore della natura dello sciame perché i fotoni definiranno una cascata idealmente solo di elettroni e positroni, mentre per protoni e nuclei più pesanti si creeranno molti pioni e kaoni che potranno decadere in muoni.</a:t>
            </a:r>
          </a:p>
          <a:p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93B3908-0629-E16C-B90A-04EBE02DA0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192" y="1983921"/>
            <a:ext cx="4269923" cy="366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67384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F7E9EA-A46A-A201-9D13-A5B28057F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5E1301F-1FB4-2CB3-2EEF-392B142BB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550" y="1820635"/>
            <a:ext cx="3979599" cy="4351337"/>
          </a:xfrm>
        </p:spPr>
        <p:txBody>
          <a:bodyPr>
            <a:normAutofit lnSpcReduction="10000"/>
          </a:bodyPr>
          <a:lstStyle/>
          <a:p>
            <a:r>
              <a:rPr lang="it-IT" dirty="0"/>
              <a:t>I dati utilizzati, presi dall’osservatorio Pierre Auger, sono costituiti da un </a:t>
            </a:r>
            <a:r>
              <a:rPr lang="it-IT" b="1" dirty="0" err="1"/>
              <a:t>Ttree</a:t>
            </a:r>
            <a:r>
              <a:rPr lang="it-IT" b="1" dirty="0"/>
              <a:t> </a:t>
            </a:r>
            <a:r>
              <a:rPr lang="it-IT" dirty="0"/>
              <a:t>di </a:t>
            </a:r>
            <a:r>
              <a:rPr lang="it-IT" b="1" dirty="0"/>
              <a:t>ROOT</a:t>
            </a:r>
            <a:r>
              <a:rPr lang="it-IT" dirty="0"/>
              <a:t>, framework di analisi dati creato al CERN, questo è diviso in </a:t>
            </a:r>
            <a:r>
              <a:rPr lang="it-IT" b="1" dirty="0" err="1"/>
              <a:t>branches</a:t>
            </a:r>
            <a:r>
              <a:rPr lang="it-IT" dirty="0"/>
              <a:t>, ovvero variabili che corrispondo a caratteristiche fisiche del raggio cosmico studiato. </a:t>
            </a:r>
          </a:p>
          <a:p>
            <a:r>
              <a:rPr lang="it-IT" dirty="0"/>
              <a:t>Nell’analisi si studierà la distinzione tra </a:t>
            </a:r>
            <a:r>
              <a:rPr lang="it-IT" b="1" dirty="0"/>
              <a:t>protoni</a:t>
            </a:r>
            <a:r>
              <a:rPr lang="it-IT" dirty="0"/>
              <a:t> e </a:t>
            </a:r>
            <a:r>
              <a:rPr lang="it-IT" b="1" dirty="0"/>
              <a:t>ferri</a:t>
            </a:r>
            <a:r>
              <a:rPr lang="it-IT" dirty="0"/>
              <a:t> ad energia fissata e la distinzione tra </a:t>
            </a:r>
            <a:r>
              <a:rPr lang="it-IT" b="1" dirty="0"/>
              <a:t>protoni</a:t>
            </a:r>
            <a:r>
              <a:rPr lang="it-IT" dirty="0"/>
              <a:t> e</a:t>
            </a:r>
            <a:r>
              <a:rPr lang="it-IT" b="1" dirty="0"/>
              <a:t> fotoni </a:t>
            </a:r>
            <a:r>
              <a:rPr lang="it-IT" dirty="0"/>
              <a:t>ad energia variabile. La prima coppia è formata da 5000 eventi per ogni primario, mentre nella seconda sono 10000.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B2600F62-CD73-7C40-A7E4-4BF0DD773B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8" t="188" r="-1198" b="-188"/>
          <a:stretch/>
        </p:blipFill>
        <p:spPr>
          <a:xfrm>
            <a:off x="5178222" y="1604395"/>
            <a:ext cx="4769262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212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95F8865-50E7-1FEA-B7E5-3B841F37E9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BA6DA52-2AF2-210A-ED34-34767A08F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2015" y="1943100"/>
            <a:ext cx="3628535" cy="4351337"/>
          </a:xfrm>
        </p:spPr>
        <p:txBody>
          <a:bodyPr/>
          <a:lstStyle/>
          <a:p>
            <a:r>
              <a:rPr lang="it-IT" dirty="0"/>
              <a:t>Per predire la particella primaria viene sfruttato un algoritmo di apprendimento automatico noto come </a:t>
            </a:r>
            <a:r>
              <a:rPr lang="it-IT" b="1" dirty="0"/>
              <a:t>Random </a:t>
            </a:r>
            <a:r>
              <a:rPr lang="it-IT" b="1" dirty="0" err="1"/>
              <a:t>Forest</a:t>
            </a:r>
            <a:r>
              <a:rPr lang="it-IT" dirty="0"/>
              <a:t>, costituito da un insieme di </a:t>
            </a:r>
            <a:r>
              <a:rPr lang="it-IT" b="1" dirty="0"/>
              <a:t>alberi decisionali.</a:t>
            </a:r>
          </a:p>
          <a:p>
            <a:r>
              <a:rPr lang="it-IT" dirty="0"/>
              <a:t>Un albero decisionale è un algoritmo utile per </a:t>
            </a:r>
            <a:r>
              <a:rPr lang="it-IT" b="1" dirty="0"/>
              <a:t>prendere delle decisioni</a:t>
            </a:r>
            <a:r>
              <a:rPr lang="it-IT" dirty="0"/>
              <a:t> in base all’analisi di alcuni parametri o utilizzato per la </a:t>
            </a:r>
            <a:r>
              <a:rPr lang="it-IT" b="1" dirty="0"/>
              <a:t>classificazione</a:t>
            </a:r>
            <a:r>
              <a:rPr lang="it-IT" dirty="0"/>
              <a:t> di alcuni elementi in base a caratteristiche comuni.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FC87CCA-181D-E4AE-B64A-B0E77B07E4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5963" y="2080825"/>
            <a:ext cx="4349346" cy="3526497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D3F305C-6903-713D-2386-B33507CE17D3}"/>
              </a:ext>
            </a:extLst>
          </p:cNvPr>
          <p:cNvSpPr txBox="1"/>
          <p:nvPr/>
        </p:nvSpPr>
        <p:spPr>
          <a:xfrm>
            <a:off x="5816368" y="5607322"/>
            <a:ext cx="36285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- Esempio di albero decisionale sul giocare a tennis</a:t>
            </a:r>
          </a:p>
        </p:txBody>
      </p:sp>
    </p:spTree>
    <p:extLst>
      <p:ext uri="{BB962C8B-B14F-4D97-AF65-F5344CB8AC3E}">
        <p14:creationId xmlns:p14="http://schemas.microsoft.com/office/powerpoint/2010/main" val="3109593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EE228C-23A8-A937-1503-455C7AB586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57C716E-6A1F-B20A-6D2A-7C435C663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3811" y="1894114"/>
            <a:ext cx="4676454" cy="4351337"/>
          </a:xfrm>
        </p:spPr>
        <p:txBody>
          <a:bodyPr/>
          <a:lstStyle/>
          <a:p>
            <a:r>
              <a:rPr lang="it-IT" dirty="0"/>
              <a:t>L’algoritmo Random </a:t>
            </a:r>
            <a:r>
              <a:rPr lang="it-IT" dirty="0" err="1"/>
              <a:t>Forest</a:t>
            </a:r>
            <a:r>
              <a:rPr lang="it-IT" dirty="0"/>
              <a:t> utilizza un </a:t>
            </a:r>
            <a:r>
              <a:rPr lang="it-IT" dirty="0" err="1"/>
              <a:t>dataframe</a:t>
            </a:r>
            <a:r>
              <a:rPr lang="it-IT" dirty="0"/>
              <a:t> fatto di:</a:t>
            </a:r>
          </a:p>
          <a:p>
            <a:r>
              <a:rPr lang="it-IT" b="1" dirty="0"/>
              <a:t>Feature: </a:t>
            </a:r>
            <a:r>
              <a:rPr lang="it-IT" dirty="0"/>
              <a:t>ovvero il valore una determinata proprietà di un elemento</a:t>
            </a:r>
          </a:p>
          <a:p>
            <a:r>
              <a:rPr lang="it-IT" b="1" dirty="0"/>
              <a:t>Target:</a:t>
            </a:r>
            <a:r>
              <a:rPr lang="it-IT" dirty="0"/>
              <a:t> la caratteristica dell’evento che si vuole prevedere </a:t>
            </a:r>
          </a:p>
          <a:p>
            <a:r>
              <a:rPr lang="it-IT" dirty="0"/>
              <a:t>sfrutta multipli alberi decisionali che vengono </a:t>
            </a:r>
            <a:r>
              <a:rPr lang="it-IT" b="1" dirty="0"/>
              <a:t>allenati in maniera indipendente</a:t>
            </a:r>
            <a:r>
              <a:rPr lang="it-IT" dirty="0"/>
              <a:t> su un sottoinsieme di features e un sottoinsieme di dati scelti </a:t>
            </a:r>
            <a:r>
              <a:rPr lang="it-IT" b="1" dirty="0"/>
              <a:t>casualmente</a:t>
            </a:r>
            <a:r>
              <a:rPr lang="it-IT" dirty="0"/>
              <a:t> e che quindi imparano a prevedere il valore della caratteristica senza essere influenzati tra di loro.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C7CDFF3D-9EE7-D452-4DCF-0BD4FD200D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322" y="2225641"/>
            <a:ext cx="5392190" cy="3236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074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37619C-7E3C-7873-2512-1DB5A57232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7E6DB61-EEA6-BFD2-AF80-37EDDB1735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2401" y="2000250"/>
            <a:ext cx="4085735" cy="4351337"/>
          </a:xfrm>
        </p:spPr>
        <p:txBody>
          <a:bodyPr/>
          <a:lstStyle/>
          <a:p>
            <a:r>
              <a:rPr lang="it-IT" b="1" dirty="0"/>
              <a:t>Come vengono allenati </a:t>
            </a:r>
            <a:r>
              <a:rPr lang="it-IT" dirty="0"/>
              <a:t>gli alberi decisionali:</a:t>
            </a:r>
          </a:p>
          <a:p>
            <a:pPr marL="0" indent="0">
              <a:buNone/>
            </a:pPr>
            <a:r>
              <a:rPr lang="it-IT" dirty="0"/>
              <a:t>L’allenamento degli alberi decisionali avviene attraverso la </a:t>
            </a:r>
            <a:r>
              <a:rPr lang="it-IT" b="1" dirty="0"/>
              <a:t>suddivisione</a:t>
            </a:r>
            <a:r>
              <a:rPr lang="it-IT" dirty="0"/>
              <a:t> dei dati in base a determinate caratteristiche e costituendo una struttura con:</a:t>
            </a:r>
          </a:p>
          <a:p>
            <a:pPr>
              <a:buFontTx/>
              <a:buChar char="-"/>
            </a:pPr>
            <a:r>
              <a:rPr lang="it-IT" b="1" dirty="0"/>
              <a:t>Nodi</a:t>
            </a:r>
            <a:r>
              <a:rPr lang="it-IT" dirty="0"/>
              <a:t>: ovvero i </a:t>
            </a:r>
            <a:r>
              <a:rPr lang="it-IT" b="1" dirty="0"/>
              <a:t>test</a:t>
            </a:r>
            <a:r>
              <a:rPr lang="it-IT" dirty="0"/>
              <a:t> su alcuni attributi dei dati</a:t>
            </a:r>
          </a:p>
          <a:p>
            <a:pPr>
              <a:buFontTx/>
              <a:buChar char="-"/>
            </a:pPr>
            <a:r>
              <a:rPr lang="it-IT" b="1" dirty="0"/>
              <a:t>Rami</a:t>
            </a:r>
            <a:r>
              <a:rPr lang="it-IT" dirty="0"/>
              <a:t>: sono gli </a:t>
            </a:r>
            <a:r>
              <a:rPr lang="it-IT" b="1" dirty="0"/>
              <a:t>esiti</a:t>
            </a:r>
            <a:r>
              <a:rPr lang="it-IT" dirty="0"/>
              <a:t> sui test</a:t>
            </a:r>
          </a:p>
          <a:p>
            <a:pPr>
              <a:buFontTx/>
              <a:buChar char="-"/>
            </a:pPr>
            <a:r>
              <a:rPr lang="it-IT" b="1" dirty="0"/>
              <a:t>Foglie:</a:t>
            </a:r>
            <a:r>
              <a:rPr lang="it-IT" dirty="0"/>
              <a:t> che rappresentano le </a:t>
            </a:r>
            <a:r>
              <a:rPr lang="it-IT" b="1" dirty="0"/>
              <a:t>decisioni finali </a:t>
            </a:r>
            <a:r>
              <a:rPr lang="it-IT" dirty="0"/>
              <a:t>sui dati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F01E1ED-26C8-2E3E-557A-8850E8434D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078" y="2146139"/>
            <a:ext cx="4349346" cy="3526497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2284A5F-38E3-2A99-993D-0FF253F7A6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5421" y="2650782"/>
            <a:ext cx="1219200" cy="1219200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E72942B7-1236-3C55-ECA9-568DAAFDE1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0509" y="3429000"/>
            <a:ext cx="1219200" cy="1219200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61B6F115-FC46-BACA-948E-71C2B0FB6BDA}"/>
              </a:ext>
            </a:extLst>
          </p:cNvPr>
          <p:cNvSpPr txBox="1"/>
          <p:nvPr/>
        </p:nvSpPr>
        <p:spPr>
          <a:xfrm>
            <a:off x="5532667" y="3011666"/>
            <a:ext cx="985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rami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CB8B92F2-91FB-B65E-1BE7-6C77DBF9543B}"/>
              </a:ext>
            </a:extLst>
          </p:cNvPr>
          <p:cNvSpPr txBox="1"/>
          <p:nvPr/>
        </p:nvSpPr>
        <p:spPr>
          <a:xfrm>
            <a:off x="4920343" y="3789884"/>
            <a:ext cx="985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nodi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481D5E75-219B-5E16-29A7-805B156614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667" y="4550818"/>
            <a:ext cx="1219200" cy="1219200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7120EAB-457B-CF31-936D-CBEB84566E42}"/>
              </a:ext>
            </a:extLst>
          </p:cNvPr>
          <p:cNvSpPr txBox="1"/>
          <p:nvPr/>
        </p:nvSpPr>
        <p:spPr>
          <a:xfrm>
            <a:off x="4708071" y="4911702"/>
            <a:ext cx="985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foglie</a:t>
            </a:r>
          </a:p>
        </p:txBody>
      </p:sp>
    </p:spTree>
    <p:extLst>
      <p:ext uri="{BB962C8B-B14F-4D97-AF65-F5344CB8AC3E}">
        <p14:creationId xmlns:p14="http://schemas.microsoft.com/office/powerpoint/2010/main" val="10664495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A22D9D-B970-7225-CFCA-B72428C46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Metodo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2436F20-D021-BCD1-71DE-920EE248C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012" y="2053243"/>
            <a:ext cx="5887073" cy="4351337"/>
          </a:xfrm>
        </p:spPr>
        <p:txBody>
          <a:bodyPr>
            <a:normAutofit/>
          </a:bodyPr>
          <a:lstStyle/>
          <a:p>
            <a:r>
              <a:rPr lang="it-IT" dirty="0"/>
              <a:t>La caratteristica fondamentale è la </a:t>
            </a:r>
            <a:r>
              <a:rPr lang="it-IT" b="1" dirty="0"/>
              <a:t>profondità dell’albero</a:t>
            </a:r>
            <a:r>
              <a:rPr lang="it-IT" dirty="0"/>
              <a:t>, ovvero il </a:t>
            </a:r>
            <a:r>
              <a:rPr lang="it-IT" b="1" dirty="0"/>
              <a:t>numero di decisioni </a:t>
            </a:r>
            <a:r>
              <a:rPr lang="it-IT" dirty="0"/>
              <a:t>che vengono eseguite prime da raggiungere una foglia.</a:t>
            </a:r>
          </a:p>
          <a:p>
            <a:r>
              <a:rPr lang="it-IT" dirty="0"/>
              <a:t>Una decisione errata nella scelta della profondità del </a:t>
            </a:r>
            <a:r>
              <a:rPr lang="it-IT" dirty="0" err="1"/>
              <a:t>tree</a:t>
            </a:r>
            <a:r>
              <a:rPr lang="it-IT" dirty="0"/>
              <a:t> potrebbe portare a:</a:t>
            </a:r>
          </a:p>
          <a:p>
            <a:r>
              <a:rPr lang="it-IT" b="1" dirty="0" err="1"/>
              <a:t>Overfitting</a:t>
            </a:r>
            <a:r>
              <a:rPr lang="it-IT" dirty="0"/>
              <a:t>: ovvero una profondità dell’albero </a:t>
            </a:r>
            <a:r>
              <a:rPr lang="it-IT" b="1" dirty="0"/>
              <a:t>troppo elevata </a:t>
            </a:r>
            <a:r>
              <a:rPr lang="it-IT" dirty="0"/>
              <a:t>che porta a una </a:t>
            </a:r>
            <a:r>
              <a:rPr lang="it-IT" b="1" dirty="0"/>
              <a:t>scarsa possibilità di generalizzare</a:t>
            </a:r>
            <a:r>
              <a:rPr lang="it-IT" dirty="0"/>
              <a:t> le decisioni su altri dataset o a una scarso campione per ogni foglia</a:t>
            </a:r>
          </a:p>
          <a:p>
            <a:r>
              <a:rPr lang="it-IT" b="1" dirty="0" err="1"/>
              <a:t>Underfitting</a:t>
            </a:r>
            <a:r>
              <a:rPr lang="it-IT" dirty="0"/>
              <a:t>: ovvero una </a:t>
            </a:r>
            <a:r>
              <a:rPr lang="it-IT" b="1" dirty="0"/>
              <a:t>bassa profondità </a:t>
            </a:r>
            <a:r>
              <a:rPr lang="it-IT" dirty="0"/>
              <a:t>dell’albero che </a:t>
            </a:r>
            <a:r>
              <a:rPr lang="it-IT" b="1" dirty="0"/>
              <a:t>non coglie </a:t>
            </a:r>
            <a:r>
              <a:rPr lang="it-IT" dirty="0"/>
              <a:t>la giusta </a:t>
            </a:r>
            <a:r>
              <a:rPr lang="it-IT" b="1" dirty="0"/>
              <a:t>complessità</a:t>
            </a:r>
            <a:r>
              <a:rPr lang="it-IT" dirty="0"/>
              <a:t> dei dati e delle loro caratteristiche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DC297518-7CF0-D6CA-00C8-51C538619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321"/>
          <a:stretch/>
        </p:blipFill>
        <p:spPr>
          <a:xfrm>
            <a:off x="8004141" y="2547568"/>
            <a:ext cx="1915457" cy="214621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BBEEAD2F-2EC0-B4EE-904B-05D59A2FD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24" r="32729"/>
          <a:stretch/>
        </p:blipFill>
        <p:spPr>
          <a:xfrm>
            <a:off x="7834756" y="366731"/>
            <a:ext cx="2084842" cy="2215622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AC657C99-20B1-6297-D960-E431FE0B5D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344"/>
          <a:stretch/>
        </p:blipFill>
        <p:spPr>
          <a:xfrm>
            <a:off x="7834756" y="4693784"/>
            <a:ext cx="1760179" cy="211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06072"/>
      </p:ext>
    </p:extLst>
  </p:cSld>
  <p:clrMapOvr>
    <a:masterClrMapping/>
  </p:clrMapOvr>
</p:sld>
</file>

<file path=ppt/theme/theme1.xml><?xml version="1.0" encoding="utf-8"?>
<a:theme xmlns:a="http://schemas.openxmlformats.org/drawingml/2006/main" name="Vista">
  <a:themeElements>
    <a:clrScheme name="Vista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sta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sta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Vista</Template>
  <TotalTime>1330</TotalTime>
  <Words>1073</Words>
  <Application>Microsoft Office PowerPoint</Application>
  <PresentationFormat>Widescreen</PresentationFormat>
  <Paragraphs>85</Paragraphs>
  <Slides>20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5" baseType="lpstr">
      <vt:lpstr>Arial</vt:lpstr>
      <vt:lpstr>Calibri</vt:lpstr>
      <vt:lpstr>Century Schoolbook</vt:lpstr>
      <vt:lpstr>Wingdings 2</vt:lpstr>
      <vt:lpstr>Vista</vt:lpstr>
      <vt:lpstr>Predizione del primario di uno sciame di raggi cosmici attraverso un modello di Random Forest</vt:lpstr>
      <vt:lpstr>Caso scientifico</vt:lpstr>
      <vt:lpstr>Obiettivo</vt:lpstr>
      <vt:lpstr>Obiettivo</vt:lpstr>
      <vt:lpstr>Dati</vt:lpstr>
      <vt:lpstr>Metodo</vt:lpstr>
      <vt:lpstr>Metodo</vt:lpstr>
      <vt:lpstr>Metodo</vt:lpstr>
      <vt:lpstr>Metodo</vt:lpstr>
      <vt:lpstr>Metodo</vt:lpstr>
      <vt:lpstr>Metodo</vt:lpstr>
      <vt:lpstr>Metodo – protoni/ferri</vt:lpstr>
      <vt:lpstr>Metodo – protoni/ferri</vt:lpstr>
      <vt:lpstr>Metodo – protoni/ferri</vt:lpstr>
      <vt:lpstr>Metodo – protoni/ferri</vt:lpstr>
      <vt:lpstr>Metodo – protoni/fotoni</vt:lpstr>
      <vt:lpstr>Risultati – protoni/ferri </vt:lpstr>
      <vt:lpstr>Risultati – protoni/fotoni</vt:lpstr>
      <vt:lpstr>Risultati – protoni/ferri</vt:lpstr>
      <vt:lpstr>Risultati – protoni/fotoni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Lezzi</dc:creator>
  <cp:lastModifiedBy>Matteo Lezzi</cp:lastModifiedBy>
  <cp:revision>14</cp:revision>
  <dcterms:created xsi:type="dcterms:W3CDTF">2025-02-26T16:27:05Z</dcterms:created>
  <dcterms:modified xsi:type="dcterms:W3CDTF">2025-03-03T14:43:00Z</dcterms:modified>
</cp:coreProperties>
</file>

<file path=docProps/thumbnail.jpeg>
</file>